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3" r:id="rId4"/>
    <p:sldId id="284" r:id="rId5"/>
    <p:sldId id="288" r:id="rId6"/>
    <p:sldId id="286" r:id="rId7"/>
    <p:sldId id="287" r:id="rId8"/>
    <p:sldId id="257" r:id="rId9"/>
    <p:sldId id="258" r:id="rId10"/>
    <p:sldId id="275" r:id="rId11"/>
    <p:sldId id="276" r:id="rId12"/>
    <p:sldId id="291" r:id="rId13"/>
    <p:sldId id="260" r:id="rId14"/>
    <p:sldId id="277" r:id="rId15"/>
    <p:sldId id="289" r:id="rId16"/>
    <p:sldId id="278" r:id="rId17"/>
    <p:sldId id="279" r:id="rId18"/>
    <p:sldId id="280" r:id="rId19"/>
    <p:sldId id="26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60" y="-7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469D7-6EC8-4A92-B8D2-5FEB62D6101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469D7-6EC8-4A92-B8D2-5FEB62D6101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469D7-6EC8-4A92-B8D2-5FEB62D6101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469D7-6EC8-4A92-B8D2-5FEB62D6101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5469D7-6EC8-4A92-B8D2-5FEB62D6101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5469D7-6EC8-4A92-B8D2-5FEB62D61014}"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5469D7-6EC8-4A92-B8D2-5FEB62D61014}" type="datetimeFigureOut">
              <a:rPr lang="en-US" smtClean="0"/>
              <a:pPr/>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5469D7-6EC8-4A92-B8D2-5FEB62D61014}" type="datetimeFigureOut">
              <a:rPr lang="en-US" smtClean="0"/>
              <a:pPr/>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469D7-6EC8-4A92-B8D2-5FEB62D61014}" type="datetimeFigureOut">
              <a:rPr lang="en-US" smtClean="0"/>
              <a:pPr/>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469D7-6EC8-4A92-B8D2-5FEB62D61014}"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469D7-6EC8-4A92-B8D2-5FEB62D61014}"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46AF6-6340-400C-999C-DBE63C094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469D7-6EC8-4A92-B8D2-5FEB62D61014}" type="datetimeFigureOut">
              <a:rPr lang="en-US" smtClean="0"/>
              <a:pPr/>
              <a:t>6/12/2018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46AF6-6340-400C-999C-DBE63C094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ortcoquitlam.ca/Citizen_Services/Environment___Living_Green/Green_Yard_Care/European_Chafer_Beetle/How_to_Apply_Nematodes.htm?PageMode=Prin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a/url?sa=i&amp;rct=j&amp;q=&amp;esrc=s&amp;source=images&amp;cd=&amp;cad=rja&amp;uact=8&amp;ved=0ahUKEwjm_tjIhe3SAhXJ1IMKHcviBHcQjRwIBw&amp;url=https://www.burnaby.ca/city-services/policies--projects---initiatives/environment/green-initiatives-and-public-education/chafer.html&amp;bvm=bv.149760088,bs.1,d.amc&amp;psig=AFQjCNFhcjf8tc9jwTbWyJWrYCDxpsU1bw&amp;ust=149012106810310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Insta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a/url?sa=i&amp;rct=j&amp;q=&amp;esrc=s&amp;source=images&amp;cd=&amp;cad=rja&amp;uact=8&amp;ved=0ahUKEwiz9LWJ7ILRAhXE3SYKHYbZAnQQjRwIBw&amp;url=http://www.cbc.ca/news/canada/british-columbia/chafer-beetle-infestation-worsens-with-drought-conditions-1.3164318&amp;psig=AFQjCNG3C6m5jHiWrkDcFXP_Qd_-k7WX_Q&amp;ust=1482325492858796"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google.ca/url?sa=i&amp;rct=j&amp;q=&amp;esrc=s&amp;source=images&amp;cd=&amp;cad=rja&amp;uact=8&amp;ved=0ahUKEwiAvtXP94LRAhVLMSYKHYQ9DUcQjRwIBw&amp;url=http://www.cbc.ca/news/canada/ottawa/gardener-touts-wormy-weapons-against-grass-destruction-1.700175&amp;bvm=bv.142059868,d.eWE&amp;psig=AFQjCNG3C6m5jHiWrkDcFXP_Qd_-k7WX_Q&amp;ust=148232549285879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a/url?sa=i&amp;rct=j&amp;q=&amp;esrc=s&amp;source=images&amp;cd=&amp;cad=rja&amp;uact=8&amp;ved=0ahUKEwisw5uq64LRAhXCTCYKHY17Be0QjRwIBw&amp;url=http://ibycter.com/tag/victoria/&amp;psig=AFQjCNG3C6m5jHiWrkDcFXP_Qd_-k7WX_Q&amp;ust=1482325492858796"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a/url?sa=i&amp;rct=j&amp;q=&amp;esrc=s&amp;source=images&amp;cd=&amp;cad=rja&amp;uact=8&amp;ved=0ahUKEwjwwv2b9oLRAhUS1iYKHa0oBgEQjRwIBw&amp;url=http://www.interstatepest.com/about/blog/raccoon-infestation-animal-control-portland-or&amp;bvm=bv.142059868,d.eWE&amp;psig=AFQjCNGqe7YGlZplbKCYR2Tu7B_8wa9ZSw&amp;ust=1482325983222994"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US" dirty="0" smtClean="0"/>
              <a:t>European Chafer Beetle Damage</a:t>
            </a:r>
            <a:endParaRPr lang="en-US" dirty="0"/>
          </a:p>
        </p:txBody>
      </p:sp>
      <p:sp>
        <p:nvSpPr>
          <p:cNvPr id="3" name="Subtitle 2"/>
          <p:cNvSpPr>
            <a:spLocks noGrp="1"/>
          </p:cNvSpPr>
          <p:nvPr>
            <p:ph type="subTitle" idx="1"/>
          </p:nvPr>
        </p:nvSpPr>
        <p:spPr/>
        <p:txBody>
          <a:bodyPr/>
          <a:lstStyle/>
          <a:p>
            <a:endParaRPr lang="en-US" dirty="0"/>
          </a:p>
        </p:txBody>
      </p:sp>
      <p:pic>
        <p:nvPicPr>
          <p:cNvPr id="5121" name="Picture 1"/>
          <p:cNvPicPr>
            <a:picLocks noChangeAspect="1" noChangeArrowheads="1"/>
          </p:cNvPicPr>
          <p:nvPr/>
        </p:nvPicPr>
        <p:blipFill>
          <a:blip r:embed="rId2" cstate="print"/>
          <a:srcRect/>
          <a:stretch>
            <a:fillRect/>
          </a:stretch>
        </p:blipFill>
        <p:spPr bwMode="auto">
          <a:xfrm>
            <a:off x="914400" y="1752600"/>
            <a:ext cx="3886200" cy="300711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953000" y="3200400"/>
            <a:ext cx="3612220" cy="2905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A Turf Test</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If animals are feasting in your lawn, there's a good chance you've got chafer beetles. </a:t>
            </a:r>
          </a:p>
          <a:p>
            <a:r>
              <a:rPr lang="en-US" dirty="0" smtClean="0"/>
              <a:t>Here’s a simple test:</a:t>
            </a:r>
          </a:p>
          <a:p>
            <a:r>
              <a:rPr lang="en-US" dirty="0" smtClean="0"/>
              <a:t>Cut three sides of a 12 inch x 12 inch square patch of the problem area and roll back the turf. </a:t>
            </a:r>
          </a:p>
          <a:p>
            <a:r>
              <a:rPr lang="en-US" dirty="0" smtClean="0"/>
              <a:t>Look for white, c-shaped grubs about the size of a dime. </a:t>
            </a:r>
          </a:p>
          <a:p>
            <a:r>
              <a:rPr lang="en-US" dirty="0" smtClean="0"/>
              <a:t>Repeat up to five times in different areas. </a:t>
            </a:r>
          </a:p>
          <a:p>
            <a:r>
              <a:rPr lang="en-US" dirty="0" smtClean="0"/>
              <a:t>If you find more than 5 grubs per square foot, consider taking action.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rmAutofit fontScale="90000"/>
          </a:bodyPr>
          <a:lstStyle/>
          <a:p>
            <a:r>
              <a:rPr lang="en-US" b="1" dirty="0" smtClean="0"/>
              <a:t>Options:</a:t>
            </a:r>
            <a:br>
              <a:rPr lang="en-US" b="1" dirty="0" smtClean="0"/>
            </a:br>
            <a:r>
              <a:rPr lang="en-US" b="1" dirty="0" smtClean="0"/>
              <a:t>Apply Nematodes</a:t>
            </a:r>
            <a:br>
              <a:rPr lang="en-US" b="1" dirty="0" smtClean="0"/>
            </a:br>
            <a:endParaRPr lang="en-US" dirty="0"/>
          </a:p>
        </p:txBody>
      </p:sp>
      <p:sp>
        <p:nvSpPr>
          <p:cNvPr id="3" name="Content Placeholder 2"/>
          <p:cNvSpPr>
            <a:spLocks noGrp="1"/>
          </p:cNvSpPr>
          <p:nvPr>
            <p:ph idx="1"/>
          </p:nvPr>
        </p:nvSpPr>
        <p:spPr>
          <a:xfrm>
            <a:off x="457200" y="2057400"/>
            <a:ext cx="8229600" cy="4525963"/>
          </a:xfrm>
        </p:spPr>
        <p:txBody>
          <a:bodyPr>
            <a:normAutofit/>
          </a:bodyPr>
          <a:lstStyle/>
          <a:p>
            <a:r>
              <a:rPr lang="en-US" dirty="0" smtClean="0">
                <a:hlinkClick r:id="rId2"/>
              </a:rPr>
              <a:t>Beneficial nematodes</a:t>
            </a:r>
            <a:r>
              <a:rPr lang="en-US" dirty="0" smtClean="0"/>
              <a:t> are tiny parasites that enter beetle larvae and kill them. Nematodes must be applied during a specific window (late </a:t>
            </a:r>
            <a:r>
              <a:rPr lang="en-US" dirty="0" err="1" smtClean="0"/>
              <a:t>july</a:t>
            </a:r>
            <a:r>
              <a:rPr lang="en-US" dirty="0" smtClean="0"/>
              <a:t>, early august) when the grubs are young.</a:t>
            </a:r>
          </a:p>
          <a:p>
            <a:r>
              <a:rPr lang="en-US" dirty="0" smtClean="0"/>
              <a:t>You must keep your turf moist for a period following application. </a:t>
            </a:r>
          </a:p>
          <a:p>
            <a:r>
              <a:rPr lang="en-US" dirty="0" smtClean="0"/>
              <a:t>Don’t apply during bright sunlight as UV kills nematodes.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Locally!</a:t>
            </a:r>
            <a:endParaRPr lang="en-US" dirty="0"/>
          </a:p>
        </p:txBody>
      </p:sp>
      <p:pic>
        <p:nvPicPr>
          <p:cNvPr id="4099" name="Picture 3"/>
          <p:cNvPicPr>
            <a:picLocks noGrp="1" noChangeAspect="1" noChangeArrowheads="1"/>
          </p:cNvPicPr>
          <p:nvPr>
            <p:ph sz="half" idx="2"/>
          </p:nvPr>
        </p:nvPicPr>
        <p:blipFill>
          <a:blip r:embed="rId2" cstate="print"/>
          <a:srcRect/>
          <a:stretch>
            <a:fillRect/>
          </a:stretch>
        </p:blipFill>
        <p:spPr bwMode="auto">
          <a:xfrm>
            <a:off x="4832563" y="2133601"/>
            <a:ext cx="3557031" cy="3352800"/>
          </a:xfrm>
          <a:prstGeom prst="rect">
            <a:avLst/>
          </a:prstGeom>
          <a:noFill/>
          <a:ln w="9525">
            <a:noFill/>
            <a:miter lim="800000"/>
            <a:headEnd/>
            <a:tailEnd/>
          </a:ln>
        </p:spPr>
      </p:pic>
      <p:sp>
        <p:nvSpPr>
          <p:cNvPr id="7" name="Content Placeholder 6"/>
          <p:cNvSpPr>
            <a:spLocks noGrp="1"/>
          </p:cNvSpPr>
          <p:nvPr>
            <p:ph sz="half" idx="1"/>
          </p:nvPr>
        </p:nvSpPr>
        <p:spPr/>
        <p:txBody>
          <a:bodyPr/>
          <a:lstStyle/>
          <a:p>
            <a:r>
              <a:rPr lang="en-US" dirty="0" smtClean="0"/>
              <a:t>Apply through a sprayer</a:t>
            </a:r>
          </a:p>
          <a:p>
            <a:r>
              <a:rPr lang="en-US" dirty="0" smtClean="0"/>
              <a:t>Covers 3000 ft</a:t>
            </a:r>
            <a:r>
              <a:rPr lang="en-US" baseline="30000" dirty="0" smtClean="0"/>
              <a:t>2</a:t>
            </a:r>
          </a:p>
          <a:p>
            <a:r>
              <a:rPr lang="en-US" dirty="0" smtClean="0"/>
              <a:t>Water the nematodes into the lawn as UV rays kill them</a:t>
            </a:r>
            <a:endParaRPr lang="en-US" baseline="30000" dirty="0" smtClean="0"/>
          </a:p>
          <a:p>
            <a:endParaRPr lang="en-US" baseline="30000" dirty="0" smtClean="0"/>
          </a:p>
          <a:p>
            <a:r>
              <a:rPr lang="en-US" dirty="0" smtClean="0"/>
              <a:t>~$33 at local stores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lling chafer beetles">
            <a:hlinkClick r:id="rId2"/>
          </p:cNvPr>
          <p:cNvPicPr>
            <a:picLocks noChangeAspect="1" noChangeArrowheads="1"/>
          </p:cNvPicPr>
          <p:nvPr/>
        </p:nvPicPr>
        <p:blipFill>
          <a:blip r:embed="rId3" cstate="print"/>
          <a:srcRect/>
          <a:stretch>
            <a:fillRect/>
          </a:stretch>
        </p:blipFill>
        <p:spPr bwMode="auto">
          <a:xfrm>
            <a:off x="609600" y="838200"/>
            <a:ext cx="7848600" cy="5323400"/>
          </a:xfrm>
          <a:prstGeom prst="rect">
            <a:avLst/>
          </a:prstGeom>
          <a:noFill/>
        </p:spPr>
      </p:pic>
      <p:sp>
        <p:nvSpPr>
          <p:cNvPr id="3" name="TextBox 2"/>
          <p:cNvSpPr txBox="1"/>
          <p:nvPr/>
        </p:nvSpPr>
        <p:spPr>
          <a:xfrm>
            <a:off x="762000" y="6324600"/>
            <a:ext cx="7620000" cy="369332"/>
          </a:xfrm>
          <a:prstGeom prst="rect">
            <a:avLst/>
          </a:prstGeom>
          <a:noFill/>
        </p:spPr>
        <p:txBody>
          <a:bodyPr wrap="square" rtlCol="0">
            <a:spAutoFit/>
          </a:bodyPr>
          <a:lstStyle/>
          <a:p>
            <a:r>
              <a:rPr lang="en-US" dirty="0" smtClean="0">
                <a:solidFill>
                  <a:srgbClr val="FF0000"/>
                </a:solidFill>
              </a:rPr>
              <a:t>Apply nematodes soon after you see the adult beetle.  Follow instructions!!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smtClean="0"/>
              <a:t>Let the predators go at the grubs...for now.</a:t>
            </a:r>
            <a:br>
              <a:rPr lang="en-US" b="1" dirty="0" smtClean="0"/>
            </a:b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If birds and raccoons are digging up your lawn, there's not much point in trying to stop them.  It may be to your advantage to let them eat as many of the grubs as possible to help bring down the population before you apply nematode treatments mid-summer and start to restore your lawn. </a:t>
            </a:r>
          </a:p>
          <a:p>
            <a:r>
              <a:rPr lang="en-US" dirty="0" smtClean="0"/>
              <a:t>People are using contact pesticides but some of these are </a:t>
            </a:r>
            <a:r>
              <a:rPr lang="en-US" b="1" dirty="0" err="1" smtClean="0"/>
              <a:t>Neonicotinoids</a:t>
            </a:r>
            <a:r>
              <a:rPr lang="en-US" dirty="0" smtClean="0"/>
              <a:t> which kill bees and other pollinators.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Options</a:t>
            </a:r>
            <a:br>
              <a:rPr lang="en-US" b="1" dirty="0" smtClean="0"/>
            </a:br>
            <a:r>
              <a:rPr lang="en-US" b="1" dirty="0" smtClean="0"/>
              <a:t>Re-Seed Your Lawn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With a lawn rake, rake up all dead and loose turf.</a:t>
            </a:r>
          </a:p>
          <a:p>
            <a:r>
              <a:rPr lang="en-US" dirty="0" smtClean="0"/>
              <a:t> With a garden rake, rough up the soil and re-seed with a good quality grass seed mixture.</a:t>
            </a:r>
          </a:p>
          <a:p>
            <a:r>
              <a:rPr lang="en-US" dirty="0" smtClean="0"/>
              <a:t>Top dress with appropriate growing medium if needed.</a:t>
            </a:r>
          </a:p>
          <a:p>
            <a:r>
              <a:rPr lang="en-US" dirty="0" smtClean="0"/>
              <a:t>Water regularly until seed has germinated.  Further water if we don’t get regular rainfall.</a:t>
            </a:r>
          </a:p>
          <a:p>
            <a:r>
              <a:rPr lang="en-US" dirty="0" smtClean="0"/>
              <a:t>Be prepared to repeat next year if the grub population is still there.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b="1" dirty="0" smtClean="0"/>
              <a:t>PREVENTATIVE MEASURES</a:t>
            </a:r>
            <a:br>
              <a:rPr lang="en-US" b="1" dirty="0" smtClean="0"/>
            </a:br>
            <a:r>
              <a:rPr lang="en-US" b="1" dirty="0" smtClean="0"/>
              <a:t>Keep your grass long and healthy</a:t>
            </a:r>
            <a:br>
              <a:rPr lang="en-US" b="1" dirty="0" smtClean="0"/>
            </a:br>
            <a:endParaRPr lang="en-US" dirty="0"/>
          </a:p>
        </p:txBody>
      </p:sp>
      <p:sp>
        <p:nvSpPr>
          <p:cNvPr id="3" name="Content Placeholder 2"/>
          <p:cNvSpPr>
            <a:spLocks noGrp="1"/>
          </p:cNvSpPr>
          <p:nvPr>
            <p:ph idx="1"/>
          </p:nvPr>
        </p:nvSpPr>
        <p:spPr>
          <a:xfrm>
            <a:off x="457200" y="1981200"/>
            <a:ext cx="8229600" cy="4525963"/>
          </a:xfrm>
        </p:spPr>
        <p:txBody>
          <a:bodyPr>
            <a:normAutofit/>
          </a:bodyPr>
          <a:lstStyle/>
          <a:p>
            <a:r>
              <a:rPr lang="en-US" dirty="0" smtClean="0"/>
              <a:t>Chafer beetles are less likely to lay eggs in healthy grass. Regular fertilization and liming, proper aeration, and keeping grass longer will help.  Mow grass at 3” or longer and use a mulching blade.  </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Consider Alternatives</a:t>
            </a:r>
            <a:br>
              <a:rPr lang="en-US" b="1" dirty="0" smtClean="0"/>
            </a:br>
            <a:endParaRPr lang="en-US" dirty="0"/>
          </a:p>
        </p:txBody>
      </p:sp>
      <p:sp>
        <p:nvSpPr>
          <p:cNvPr id="3" name="Content Placeholder 2"/>
          <p:cNvSpPr>
            <a:spLocks noGrp="1"/>
          </p:cNvSpPr>
          <p:nvPr>
            <p:ph idx="1"/>
          </p:nvPr>
        </p:nvSpPr>
        <p:spPr/>
        <p:txBody>
          <a:bodyPr/>
          <a:lstStyle/>
          <a:p>
            <a:r>
              <a:rPr lang="en-US" dirty="0" smtClean="0"/>
              <a:t>Some homeowners are replacing beetle-infested lawns with vegetable gardens, alternative landscaping and </a:t>
            </a:r>
            <a:r>
              <a:rPr lang="en-US" dirty="0" err="1" smtClean="0"/>
              <a:t>hardscaping</a:t>
            </a:r>
            <a:r>
              <a:rPr lang="en-US" dirty="0" smtClean="0"/>
              <a:t>, and even synthetic turf. </a:t>
            </a:r>
          </a:p>
          <a:p>
            <a:r>
              <a:rPr lang="en-US" dirty="0" smtClean="0"/>
              <a:t>For the majority who still want a lawn, micro-clover, tall fescue, creeping thyme are some of the hardier, beetle-resistant options.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Don't Expect a Magic Bullet</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There is no magic solution!</a:t>
            </a:r>
          </a:p>
          <a:p>
            <a:r>
              <a:rPr lang="en-US" dirty="0" smtClean="0"/>
              <a:t>A combination of good lawn care and proper nematode application can help alleviate the damage.  </a:t>
            </a:r>
          </a:p>
          <a:p>
            <a:r>
              <a:rPr lang="en-US" dirty="0" smtClean="0"/>
              <a:t>A grass lawn is a monoculture of plants and is very susceptible to insect and disease attack.</a:t>
            </a:r>
          </a:p>
          <a:p>
            <a:r>
              <a:rPr lang="en-US" dirty="0" smtClean="0"/>
              <a:t>A bit of patience helps too.</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09550" y="1709738"/>
            <a:ext cx="8724900"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Where is it from?</a:t>
            </a:r>
            <a:endParaRPr lang="en-US" dirty="0"/>
          </a:p>
        </p:txBody>
      </p:sp>
      <p:sp>
        <p:nvSpPr>
          <p:cNvPr id="3" name="Content Placeholder 2"/>
          <p:cNvSpPr>
            <a:spLocks noGrp="1"/>
          </p:cNvSpPr>
          <p:nvPr>
            <p:ph idx="1"/>
          </p:nvPr>
        </p:nvSpPr>
        <p:spPr>
          <a:xfrm>
            <a:off x="457200" y="2743200"/>
            <a:ext cx="8229600" cy="3382963"/>
          </a:xfrm>
        </p:spPr>
        <p:txBody>
          <a:bodyPr>
            <a:normAutofit lnSpcReduction="10000"/>
          </a:bodyPr>
          <a:lstStyle/>
          <a:p>
            <a:endParaRPr lang="en-US" sz="2400" dirty="0" smtClean="0"/>
          </a:p>
          <a:p>
            <a:r>
              <a:rPr lang="en-US" sz="2000" dirty="0" smtClean="0"/>
              <a:t>The European chafer is an introduced species, native to Western and Central Europe.</a:t>
            </a:r>
          </a:p>
          <a:p>
            <a:r>
              <a:rPr lang="en-US" sz="2000" dirty="0" smtClean="0"/>
              <a:t>First found in BC lower mainland in 2002</a:t>
            </a:r>
          </a:p>
          <a:p>
            <a:r>
              <a:rPr lang="en-US" sz="2000" dirty="0" smtClean="0"/>
              <a:t>In May 2011 identified in Fredericton by RG &amp; DM</a:t>
            </a:r>
          </a:p>
          <a:p>
            <a:r>
              <a:rPr lang="en-US" sz="2000" dirty="0" smtClean="0"/>
              <a:t>Also found in Ont., Que., NS.</a:t>
            </a:r>
          </a:p>
          <a:p>
            <a:r>
              <a:rPr lang="en-US" sz="2000" dirty="0" smtClean="0"/>
              <a:t>Probably arrived in potted plants</a:t>
            </a:r>
          </a:p>
          <a:p>
            <a:r>
              <a:rPr lang="en-US" sz="2000" dirty="0" smtClean="0"/>
              <a:t>As people share plants, they move the larvae from place to place. </a:t>
            </a:r>
          </a:p>
          <a:p>
            <a:r>
              <a:rPr lang="en-US" sz="2000" dirty="0" smtClean="0"/>
              <a:t>Less than ten years to cross Canada!!  Natural movement by female flying would be &lt; 1 km/year.</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152400" y="228600"/>
            <a:ext cx="4419600" cy="1996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Introduced – Invasive Pest</a:t>
            </a:r>
            <a:endParaRPr lang="en-US" dirty="0"/>
          </a:p>
        </p:txBody>
      </p:sp>
      <p:sp>
        <p:nvSpPr>
          <p:cNvPr id="4" name="Content Placeholder 3"/>
          <p:cNvSpPr>
            <a:spLocks noGrp="1"/>
          </p:cNvSpPr>
          <p:nvPr>
            <p:ph sz="half" idx="2"/>
          </p:nvPr>
        </p:nvSpPr>
        <p:spPr/>
        <p:txBody>
          <a:bodyPr/>
          <a:lstStyle/>
          <a:p>
            <a:r>
              <a:rPr lang="en-US" dirty="0" smtClean="0"/>
              <a:t>The European chafer is an introduced species, native to Western and Central Europe. It is the grub that can cause the most serious damage to turf grass. Mature grubs can reach approx. 25 mm in length.</a:t>
            </a:r>
            <a:endParaRPr lang="en-US" dirty="0"/>
          </a:p>
        </p:txBody>
      </p:sp>
      <p:pic>
        <p:nvPicPr>
          <p:cNvPr id="26626" name="Picture 2"/>
          <p:cNvPicPr>
            <a:picLocks noGrp="1" noChangeAspect="1" noChangeArrowheads="1"/>
          </p:cNvPicPr>
          <p:nvPr>
            <p:ph sz="half" idx="1"/>
          </p:nvPr>
        </p:nvPicPr>
        <p:blipFill>
          <a:blip r:embed="rId2" cstate="print"/>
          <a:srcRect/>
          <a:stretch>
            <a:fillRect/>
          </a:stretch>
        </p:blipFill>
        <p:spPr bwMode="auto">
          <a:xfrm>
            <a:off x="914400" y="2590800"/>
            <a:ext cx="3329273" cy="2477294"/>
          </a:xfrm>
          <a:prstGeom prst="rect">
            <a:avLst/>
          </a:prstGeom>
          <a:noFill/>
          <a:ln w="9525">
            <a:noFill/>
            <a:miter lim="800000"/>
            <a:headEnd/>
            <a:tailEnd/>
          </a:ln>
        </p:spPr>
      </p:pic>
      <p:sp>
        <p:nvSpPr>
          <p:cNvPr id="6" name="TextBox 5"/>
          <p:cNvSpPr txBox="1"/>
          <p:nvPr/>
        </p:nvSpPr>
        <p:spPr>
          <a:xfrm>
            <a:off x="609600" y="5334000"/>
            <a:ext cx="3657600" cy="1200329"/>
          </a:xfrm>
          <a:prstGeom prst="rect">
            <a:avLst/>
          </a:prstGeom>
          <a:noFill/>
        </p:spPr>
        <p:txBody>
          <a:bodyPr wrap="square" rtlCol="0">
            <a:spAutoFit/>
          </a:bodyPr>
          <a:lstStyle/>
          <a:p>
            <a:r>
              <a:rPr lang="en-US" sz="2400" dirty="0" smtClean="0">
                <a:solidFill>
                  <a:srgbClr val="FF0000"/>
                </a:solidFill>
              </a:rPr>
              <a:t>Mature grubs are the size of a piece of cooked elbow macaroni.</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look like?</a:t>
            </a:r>
            <a:endParaRPr lang="en-US" dirty="0"/>
          </a:p>
        </p:txBody>
      </p:sp>
      <p:sp>
        <p:nvSpPr>
          <p:cNvPr id="4" name="Content Placeholder 3"/>
          <p:cNvSpPr>
            <a:spLocks noGrp="1"/>
          </p:cNvSpPr>
          <p:nvPr>
            <p:ph sz="half" idx="2"/>
          </p:nvPr>
        </p:nvSpPr>
        <p:spPr>
          <a:xfrm>
            <a:off x="4648200" y="1676400"/>
            <a:ext cx="4038600" cy="4525963"/>
          </a:xfrm>
        </p:spPr>
        <p:txBody>
          <a:bodyPr>
            <a:normAutofit/>
          </a:bodyPr>
          <a:lstStyle/>
          <a:p>
            <a:r>
              <a:rPr lang="en-US" sz="2400" dirty="0" smtClean="0"/>
              <a:t>The mature adult beetles are approximately 14 mm long and a tan colour. The adults swarm in large numbers around trees at dusk in mid to late July, but will not cause significant feeding damage to plants or trees.</a:t>
            </a:r>
            <a:endParaRPr lang="en-US" sz="2400" dirty="0"/>
          </a:p>
        </p:txBody>
      </p:sp>
      <p:pic>
        <p:nvPicPr>
          <p:cNvPr id="27651" name="Picture 3"/>
          <p:cNvPicPr>
            <a:picLocks noGrp="1" noChangeAspect="1" noChangeArrowheads="1"/>
          </p:cNvPicPr>
          <p:nvPr>
            <p:ph sz="half" idx="1"/>
          </p:nvPr>
        </p:nvPicPr>
        <p:blipFill>
          <a:blip r:embed="rId2" cstate="print"/>
          <a:srcRect/>
          <a:stretch>
            <a:fillRect/>
          </a:stretch>
        </p:blipFill>
        <p:spPr bwMode="auto">
          <a:xfrm>
            <a:off x="446088" y="2372864"/>
            <a:ext cx="4135612" cy="2656336"/>
          </a:xfrm>
          <a:prstGeom prst="rect">
            <a:avLst/>
          </a:prstGeom>
          <a:noFill/>
          <a:ln w="9525">
            <a:noFill/>
            <a:miter lim="800000"/>
            <a:headEnd/>
            <a:tailEnd/>
          </a:ln>
        </p:spPr>
      </p:pic>
      <p:sp>
        <p:nvSpPr>
          <p:cNvPr id="5" name="TextBox 4"/>
          <p:cNvSpPr txBox="1"/>
          <p:nvPr/>
        </p:nvSpPr>
        <p:spPr>
          <a:xfrm>
            <a:off x="228600" y="5715000"/>
            <a:ext cx="5638800" cy="707886"/>
          </a:xfrm>
          <a:prstGeom prst="rect">
            <a:avLst/>
          </a:prstGeom>
          <a:noFill/>
        </p:spPr>
        <p:txBody>
          <a:bodyPr wrap="square" rtlCol="0">
            <a:spAutoFit/>
          </a:bodyPr>
          <a:lstStyle/>
          <a:p>
            <a:r>
              <a:rPr lang="en-US" sz="2000" dirty="0" smtClean="0">
                <a:solidFill>
                  <a:srgbClr val="FF0000"/>
                </a:solidFill>
              </a:rPr>
              <a:t>The adult beetle is photo-positive which means it will find you if you leave an outside light on at night.</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Larvae or Grub Stage</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Grubs eat the crown of the grass roots, killing the plant.</a:t>
            </a:r>
          </a:p>
          <a:p>
            <a:r>
              <a:rPr lang="en-US" dirty="0" smtClean="0"/>
              <a:t>Whole lawns can be damaged/destroyed in a two week period in early May.</a:t>
            </a:r>
          </a:p>
          <a:p>
            <a:r>
              <a:rPr lang="en-US" dirty="0" smtClean="0"/>
              <a:t>Most homeowners are shocked when they see the damage.</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57200" y="2117685"/>
            <a:ext cx="4038600" cy="3490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944562"/>
          </a:xfrm>
        </p:spPr>
        <p:txBody>
          <a:bodyPr/>
          <a:lstStyle/>
          <a:p>
            <a:r>
              <a:rPr lang="en-US" sz="2400" dirty="0" smtClean="0"/>
              <a:t>For any control plan, you need to know the </a:t>
            </a:r>
            <a:r>
              <a:rPr lang="en-US" sz="4800" dirty="0" smtClean="0"/>
              <a:t>Life-Cycle</a:t>
            </a:r>
            <a:endParaRPr lang="en-US" sz="4800" dirty="0"/>
          </a:p>
        </p:txBody>
      </p:sp>
      <p:sp>
        <p:nvSpPr>
          <p:cNvPr id="4" name="Content Placeholder 3"/>
          <p:cNvSpPr>
            <a:spLocks noGrp="1"/>
          </p:cNvSpPr>
          <p:nvPr>
            <p:ph sz="half" idx="2"/>
          </p:nvPr>
        </p:nvSpPr>
        <p:spPr>
          <a:xfrm>
            <a:off x="609600" y="4495800"/>
            <a:ext cx="8153400" cy="2133600"/>
          </a:xfrm>
        </p:spPr>
        <p:txBody>
          <a:bodyPr>
            <a:normAutofit fontScale="77500" lnSpcReduction="20000"/>
          </a:bodyPr>
          <a:lstStyle/>
          <a:p>
            <a:r>
              <a:rPr lang="en-US" dirty="0" smtClean="0"/>
              <a:t>Overwinter as a grub deep in the soil below frost line.</a:t>
            </a:r>
          </a:p>
          <a:p>
            <a:r>
              <a:rPr lang="en-US" dirty="0" smtClean="0"/>
              <a:t>Return to surface and continue feeding in May.  Damage will be very apparent by mid-May.</a:t>
            </a:r>
          </a:p>
          <a:p>
            <a:r>
              <a:rPr lang="en-US" dirty="0" smtClean="0"/>
              <a:t>Pupate in the soil and emerge as beetle in late June, early July</a:t>
            </a:r>
          </a:p>
          <a:p>
            <a:r>
              <a:rPr lang="en-US" dirty="0" smtClean="0"/>
              <a:t>Adults mate and lay eggs in soil.</a:t>
            </a:r>
          </a:p>
          <a:p>
            <a:r>
              <a:rPr lang="en-US" dirty="0" smtClean="0"/>
              <a:t>Larvae feeds on grass roots from late July into September.</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990600" y="990600"/>
            <a:ext cx="7266684" cy="3259024"/>
          </a:xfrm>
          <a:prstGeom prst="rect">
            <a:avLst/>
          </a:prstGeom>
          <a:noFill/>
          <a:ln w="9525">
            <a:noFill/>
            <a:miter lim="800000"/>
            <a:headEnd/>
            <a:tailEnd/>
          </a:ln>
        </p:spPr>
      </p:pic>
      <p:sp>
        <p:nvSpPr>
          <p:cNvPr id="6" name="TextBox 5"/>
          <p:cNvSpPr txBox="1"/>
          <p:nvPr/>
        </p:nvSpPr>
        <p:spPr>
          <a:xfrm>
            <a:off x="3733800" y="3733800"/>
            <a:ext cx="2057400" cy="369332"/>
          </a:xfrm>
          <a:prstGeom prst="rect">
            <a:avLst/>
          </a:prstGeom>
          <a:noFill/>
        </p:spPr>
        <p:txBody>
          <a:bodyPr wrap="square" rtlCol="0">
            <a:spAutoFit/>
          </a:bodyPr>
          <a:lstStyle/>
          <a:p>
            <a:r>
              <a:rPr lang="en-US" dirty="0" smtClean="0">
                <a:solidFill>
                  <a:srgbClr val="FF0000"/>
                </a:solidFill>
              </a:rPr>
              <a:t>Third in-star</a:t>
            </a:r>
            <a:endParaRPr lang="en-US" dirty="0">
              <a:solidFill>
                <a:srgbClr val="FF0000"/>
              </a:solidFill>
            </a:endParaRPr>
          </a:p>
        </p:txBody>
      </p:sp>
      <p:cxnSp>
        <p:nvCxnSpPr>
          <p:cNvPr id="8" name="Straight Arrow Connector 7"/>
          <p:cNvCxnSpPr/>
          <p:nvPr/>
        </p:nvCxnSpPr>
        <p:spPr>
          <a:xfrm flipV="1">
            <a:off x="5029200" y="3352800"/>
            <a:ext cx="838200" cy="45720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181600" y="3810000"/>
            <a:ext cx="1676400" cy="15240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981200" y="3886200"/>
            <a:ext cx="1676400"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048000" y="3429000"/>
            <a:ext cx="685800" cy="30480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Female chafers lay 20-40 eggs over their lifespan &amp; eggs take 2 weeks to hatch. </a:t>
            </a:r>
          </a:p>
          <a:p>
            <a:r>
              <a:rPr lang="en-US" dirty="0" smtClean="0"/>
              <a:t>The grub population consists mainly of first </a:t>
            </a:r>
            <a:r>
              <a:rPr lang="en-US" dirty="0" smtClean="0">
                <a:hlinkClick r:id="rId2" tooltip="Instar"/>
              </a:rPr>
              <a:t>instars</a:t>
            </a:r>
            <a:r>
              <a:rPr lang="en-US" dirty="0" smtClean="0"/>
              <a:t> in early August, second instars by late August / early September, and third instars by mid-September to late September.</a:t>
            </a:r>
          </a:p>
          <a:p>
            <a:r>
              <a:rPr lang="en-US" b="1" dirty="0" smtClean="0"/>
              <a:t>The most vigorous feeding occurs from late April into mid-May.    </a:t>
            </a:r>
            <a:endParaRPr lang="en-US" b="1" dirty="0"/>
          </a:p>
        </p:txBody>
      </p:sp>
      <p:sp>
        <p:nvSpPr>
          <p:cNvPr id="4" name="Content Placeholder 3"/>
          <p:cNvSpPr>
            <a:spLocks noGrp="1"/>
          </p:cNvSpPr>
          <p:nvPr>
            <p:ph sz="half" idx="2"/>
          </p:nvPr>
        </p:nvSpPr>
        <p:spPr/>
        <p:txBody>
          <a:bodyPr>
            <a:normAutofit fontScale="85000" lnSpcReduction="20000"/>
          </a:bodyPr>
          <a:lstStyle/>
          <a:p>
            <a:r>
              <a:rPr lang="en-US" dirty="0" smtClean="0">
                <a:solidFill>
                  <a:srgbClr val="FF0000"/>
                </a:solidFill>
              </a:rPr>
              <a:t>Assuming 0% mortality</a:t>
            </a:r>
          </a:p>
          <a:p>
            <a:r>
              <a:rPr lang="en-US" dirty="0" smtClean="0"/>
              <a:t>Year 1:  20 females lay 40 eggs each. 50% females – 50% males</a:t>
            </a:r>
          </a:p>
          <a:p>
            <a:r>
              <a:rPr lang="en-US" dirty="0" smtClean="0"/>
              <a:t>Year 2:  400 females lay 40 eggs.  8000 female grubs.</a:t>
            </a:r>
          </a:p>
          <a:p>
            <a:r>
              <a:rPr lang="en-US" dirty="0" smtClean="0"/>
              <a:t>Year 3:  8000 females lay 40 eggs.  Total of 320,000 grubs!</a:t>
            </a:r>
          </a:p>
          <a:p>
            <a:r>
              <a:rPr lang="en-US" dirty="0" smtClean="0"/>
              <a:t>Year 4:  160,000 females lay 6.4 million grubs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afer beetle in new brunswick">
            <a:hlinkClick r:id="rId2"/>
          </p:cNvPr>
          <p:cNvPicPr>
            <a:picLocks noChangeAspect="1" noChangeArrowheads="1"/>
          </p:cNvPicPr>
          <p:nvPr/>
        </p:nvPicPr>
        <p:blipFill>
          <a:blip r:embed="rId3" cstate="print"/>
          <a:srcRect/>
          <a:stretch>
            <a:fillRect/>
          </a:stretch>
        </p:blipFill>
        <p:spPr bwMode="auto">
          <a:xfrm>
            <a:off x="304800" y="1524000"/>
            <a:ext cx="8677275" cy="4886325"/>
          </a:xfrm>
          <a:prstGeom prst="rect">
            <a:avLst/>
          </a:prstGeom>
          <a:noFill/>
        </p:spPr>
      </p:pic>
      <p:pic>
        <p:nvPicPr>
          <p:cNvPr id="3" name="Picture 2" descr="Image result for chafer beetle in new brunswick">
            <a:hlinkClick r:id="rId4"/>
          </p:cNvPr>
          <p:cNvPicPr>
            <a:picLocks noChangeAspect="1" noChangeArrowheads="1"/>
          </p:cNvPicPr>
          <p:nvPr/>
        </p:nvPicPr>
        <p:blipFill>
          <a:blip r:embed="rId5" cstate="print"/>
          <a:srcRect/>
          <a:stretch>
            <a:fillRect/>
          </a:stretch>
        </p:blipFill>
        <p:spPr bwMode="auto">
          <a:xfrm>
            <a:off x="6629400" y="4038600"/>
            <a:ext cx="2230243" cy="1524000"/>
          </a:xfrm>
          <a:prstGeom prst="rect">
            <a:avLst/>
          </a:prstGeom>
          <a:noFill/>
          <a:ln w="19050">
            <a:solidFill>
              <a:schemeClr val="tx1"/>
            </a:solidFill>
          </a:ln>
        </p:spPr>
      </p:pic>
      <p:sp>
        <p:nvSpPr>
          <p:cNvPr id="5" name="TextBox 4"/>
          <p:cNvSpPr txBox="1"/>
          <p:nvPr/>
        </p:nvSpPr>
        <p:spPr>
          <a:xfrm>
            <a:off x="381000" y="533400"/>
            <a:ext cx="8305800" cy="707886"/>
          </a:xfrm>
          <a:prstGeom prst="rect">
            <a:avLst/>
          </a:prstGeom>
          <a:noFill/>
        </p:spPr>
        <p:txBody>
          <a:bodyPr wrap="square" rtlCol="0">
            <a:spAutoFit/>
          </a:bodyPr>
          <a:lstStyle/>
          <a:p>
            <a:r>
              <a:rPr lang="en-US" sz="4000" dirty="0" smtClean="0">
                <a:solidFill>
                  <a:srgbClr val="FF0000"/>
                </a:solidFill>
              </a:rPr>
              <a:t>If your lawn looks like this….</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Image result for chafer beetle in new brunswick">
            <a:hlinkClick r:id="rId2"/>
          </p:cNvPr>
          <p:cNvPicPr/>
          <p:nvPr/>
        </p:nvPicPr>
        <p:blipFill>
          <a:blip r:embed="rId3" cstate="print"/>
          <a:srcRect/>
          <a:stretch>
            <a:fillRect/>
          </a:stretch>
        </p:blipFill>
        <p:spPr bwMode="auto">
          <a:xfrm>
            <a:off x="533400" y="381000"/>
            <a:ext cx="3962400" cy="3048000"/>
          </a:xfrm>
          <a:prstGeom prst="rect">
            <a:avLst/>
          </a:prstGeom>
          <a:noFill/>
          <a:ln w="9525">
            <a:noFill/>
            <a:miter lim="800000"/>
            <a:headEnd/>
            <a:tailEnd/>
          </a:ln>
        </p:spPr>
      </p:pic>
      <p:pic>
        <p:nvPicPr>
          <p:cNvPr id="15362" name="Picture 2" descr="Image result for raccoon digging up lawn"/>
          <p:cNvPicPr>
            <a:picLocks noChangeAspect="1" noChangeArrowheads="1"/>
          </p:cNvPicPr>
          <p:nvPr/>
        </p:nvPicPr>
        <p:blipFill>
          <a:blip r:embed="rId4" cstate="print"/>
          <a:srcRect/>
          <a:stretch>
            <a:fillRect/>
          </a:stretch>
        </p:blipFill>
        <p:spPr bwMode="auto">
          <a:xfrm>
            <a:off x="1066800" y="3886200"/>
            <a:ext cx="5881530" cy="2667000"/>
          </a:xfrm>
          <a:prstGeom prst="rect">
            <a:avLst/>
          </a:prstGeom>
          <a:noFill/>
        </p:spPr>
      </p:pic>
      <p:pic>
        <p:nvPicPr>
          <p:cNvPr id="15364" name="Picture 4" descr="Image result for raccoon digging up lawn">
            <a:hlinkClick r:id="rId5"/>
          </p:cNvPr>
          <p:cNvPicPr>
            <a:picLocks noChangeAspect="1" noChangeArrowheads="1"/>
          </p:cNvPicPr>
          <p:nvPr/>
        </p:nvPicPr>
        <p:blipFill>
          <a:blip r:embed="rId6" cstate="print"/>
          <a:srcRect/>
          <a:stretch>
            <a:fillRect/>
          </a:stretch>
        </p:blipFill>
        <p:spPr bwMode="auto">
          <a:xfrm>
            <a:off x="5257800" y="1524000"/>
            <a:ext cx="3441288" cy="2133600"/>
          </a:xfrm>
          <a:prstGeom prst="rect">
            <a:avLst/>
          </a:prstGeom>
          <a:noFill/>
        </p:spPr>
      </p:pic>
      <p:sp>
        <p:nvSpPr>
          <p:cNvPr id="5" name="TextBox 4"/>
          <p:cNvSpPr txBox="1"/>
          <p:nvPr/>
        </p:nvSpPr>
        <p:spPr>
          <a:xfrm>
            <a:off x="4800600" y="304800"/>
            <a:ext cx="4038600" cy="830997"/>
          </a:xfrm>
          <a:prstGeom prst="rect">
            <a:avLst/>
          </a:prstGeom>
          <a:noFill/>
        </p:spPr>
        <p:txBody>
          <a:bodyPr wrap="square" rtlCol="0">
            <a:spAutoFit/>
          </a:bodyPr>
          <a:lstStyle/>
          <a:p>
            <a:r>
              <a:rPr lang="en-US" sz="2400" dirty="0" smtClean="0">
                <a:solidFill>
                  <a:srgbClr val="FF0000"/>
                </a:solidFill>
              </a:rPr>
              <a:t>And you notice additional bird and animal traffic……</a:t>
            </a:r>
            <a:endParaRPr lang="en-US" sz="2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67027</TotalTime>
  <Words>896</Words>
  <Application>Microsoft Office PowerPoint</Application>
  <PresentationFormat>On-screen Show (4:3)</PresentationFormat>
  <Paragraphs>75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European Chafer Beetle Damage</vt:lpstr>
      <vt:lpstr>Where is it from?</vt:lpstr>
      <vt:lpstr>Introduced – Invasive Pest</vt:lpstr>
      <vt:lpstr>What Does It look like?</vt:lpstr>
      <vt:lpstr>Larvae or Grub Stage</vt:lpstr>
      <vt:lpstr>For any control plan, you need to know the Life-Cycle</vt:lpstr>
      <vt:lpstr>Other Facts!</vt:lpstr>
      <vt:lpstr>Slide 8</vt:lpstr>
      <vt:lpstr>Slide 9</vt:lpstr>
      <vt:lpstr>Do A Turf Test</vt:lpstr>
      <vt:lpstr>Options: Apply Nematodes </vt:lpstr>
      <vt:lpstr>Available Locally!</vt:lpstr>
      <vt:lpstr>Slide 13</vt:lpstr>
      <vt:lpstr>Let the predators go at the grubs...for now. </vt:lpstr>
      <vt:lpstr>Options Re-Seed Your Lawn</vt:lpstr>
      <vt:lpstr>PREVENTATIVE MEASURES Keep your grass long and healthy </vt:lpstr>
      <vt:lpstr>Consider Alternatives </vt:lpstr>
      <vt:lpstr>Don't Expect a Magic Bullet </vt:lpstr>
      <vt:lpstr>Slide 19</vt:lpstr>
    </vt:vector>
  </TitlesOfParts>
  <Company>City of Fredericton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murrayd</dc:creator>
  <cp:lastModifiedBy>lacroixm</cp:lastModifiedBy>
  <cp:revision>5228</cp:revision>
  <dcterms:created xsi:type="dcterms:W3CDTF">2016-12-20T13:10:17Z</dcterms:created>
  <dcterms:modified xsi:type="dcterms:W3CDTF">2018-07-16T11:31:23Z</dcterms:modified>
</cp:coreProperties>
</file>